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embeddedFontLst>
    <p:embeddedFont>
      <p:font typeface="Century Schoolbook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EFACE0-7519-4E30-9002-C5160BFA7C21}">
  <a:tblStyle styleId="{1EEFACE0-7519-4E30-9002-C5160BFA7C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0D9F7641-80F1-4C14-B858-DA33C05AC7AE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CenturySchoolbook-bold.fntdata"/><Relationship Id="rId10" Type="http://schemas.openxmlformats.org/officeDocument/2006/relationships/slide" Target="slides/slide5.xml"/><Relationship Id="rId54" Type="http://schemas.openxmlformats.org/officeDocument/2006/relationships/font" Target="fonts/CenturySchoolbook-regular.fntdata"/><Relationship Id="rId13" Type="http://schemas.openxmlformats.org/officeDocument/2006/relationships/slide" Target="slides/slide8.xml"/><Relationship Id="rId57" Type="http://schemas.openxmlformats.org/officeDocument/2006/relationships/font" Target="fonts/CenturySchoolbook-boldItalic.fntdata"/><Relationship Id="rId12" Type="http://schemas.openxmlformats.org/officeDocument/2006/relationships/slide" Target="slides/slide7.xml"/><Relationship Id="rId56" Type="http://schemas.openxmlformats.org/officeDocument/2006/relationships/font" Target="fonts/CenturySchoolbook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77804" y="956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Andrew 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1.jpg"/><Relationship Id="rId6" Type="http://schemas.openxmlformats.org/officeDocument/2006/relationships/image" Target="../media/image13.jpg"/><Relationship Id="rId7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10.png"/><Relationship Id="rId10" Type="http://schemas.openxmlformats.org/officeDocument/2006/relationships/image" Target="../media/image17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5170616" y="985378"/>
            <a:ext cx="6239800" cy="1827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289337" y="4026189"/>
            <a:ext cx="800235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4836353" y="3410417"/>
            <a:ext cx="6908326" cy="17737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418011" y="229389"/>
            <a:ext cx="10859589" cy="773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Edge Detection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7567535" y="4405907"/>
            <a:ext cx="21371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vertical edges</a:t>
            </a:r>
            <a:endParaRPr/>
          </a:p>
        </p:txBody>
      </p:sp>
      <p:cxnSp>
        <p:nvCxnSpPr>
          <p:cNvPr id="208" name="Google Shape;208;p22"/>
          <p:cNvCxnSpPr/>
          <p:nvPr/>
        </p:nvCxnSpPr>
        <p:spPr>
          <a:xfrm flipH="1" rot="10800000">
            <a:off x="5571367" y="3786478"/>
            <a:ext cx="1834383" cy="95903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209" name="Google Shape;209;p22"/>
          <p:cNvCxnSpPr/>
          <p:nvPr/>
        </p:nvCxnSpPr>
        <p:spPr>
          <a:xfrm>
            <a:off x="5571367" y="4745513"/>
            <a:ext cx="1834383" cy="92946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triangle"/>
          </a:ln>
        </p:spPr>
      </p:cxn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930" y="3222973"/>
            <a:ext cx="2092257" cy="11829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2"/>
          <p:cNvGrpSpPr/>
          <p:nvPr/>
        </p:nvGrpSpPr>
        <p:grpSpPr>
          <a:xfrm>
            <a:off x="7374373" y="5102075"/>
            <a:ext cx="2512226" cy="1678376"/>
            <a:chOff x="7374373" y="5102075"/>
            <a:chExt cx="2512226" cy="1678376"/>
          </a:xfrm>
        </p:grpSpPr>
        <p:sp>
          <p:nvSpPr>
            <p:cNvPr id="212" name="Google Shape;212;p22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horizontal edges</a:t>
              </a:r>
              <a:endParaRPr/>
            </a:p>
          </p:txBody>
        </p:sp>
        <p:pic>
          <p:nvPicPr>
            <p:cNvPr id="213" name="Google Shape;21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8715" y="4137157"/>
            <a:ext cx="2062652" cy="121671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539931" y="1120220"/>
            <a:ext cx="1129501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focus on how the edges can be detected from an image. Suppose we are given the below image: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you can see, there are many vertical and horizontal edges in the image. The first thing to do is to detect these edges: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/>
          <p:nvPr/>
        </p:nvSpPr>
        <p:spPr>
          <a:xfrm>
            <a:off x="224516" y="856333"/>
            <a:ext cx="11680101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how do we detect these edges? To illustrate this, let’s take a 6 X 6 grayscale image (i.e. only one channel):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Next, we convolve this 6 X 6 matrix with a 3 X 3 filter: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the convolution, we will get a 4 X 4 image. The first element of the 4 X 4 matrix will be calculated as: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87" y="3152319"/>
            <a:ext cx="5132833" cy="230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5878" y="3254699"/>
            <a:ext cx="2013585" cy="200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/>
          <p:nvPr/>
        </p:nvSpPr>
        <p:spPr>
          <a:xfrm>
            <a:off x="451401" y="130008"/>
            <a:ext cx="49810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Vertical Edge Detection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31" y="281668"/>
            <a:ext cx="11496675" cy="60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Vertical edge detection</a:t>
            </a:r>
            <a:endParaRPr/>
          </a:p>
        </p:txBody>
      </p:sp>
      <p:graphicFrame>
        <p:nvGraphicFramePr>
          <p:cNvPr id="234" name="Google Shape;234;p25"/>
          <p:cNvGraphicFramePr/>
          <p:nvPr/>
        </p:nvGraphicFramePr>
        <p:xfrm>
          <a:off x="470797" y="14383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639500"/>
                <a:gridCol w="639500"/>
                <a:gridCol w="639500"/>
                <a:gridCol w="639500"/>
                <a:gridCol w="639500"/>
                <a:gridCol w="639500"/>
              </a:tblGrid>
              <a:tr h="610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" name="Google Shape;235;p25"/>
          <p:cNvGraphicFramePr/>
          <p:nvPr/>
        </p:nvGraphicFramePr>
        <p:xfrm>
          <a:off x="5868637" y="23262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646625"/>
                <a:gridCol w="646625"/>
                <a:gridCol w="646625"/>
              </a:tblGrid>
              <a:tr h="6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6" name="Google Shape;236;p25"/>
          <p:cNvSpPr txBox="1"/>
          <p:nvPr/>
        </p:nvSpPr>
        <p:spPr>
          <a:xfrm>
            <a:off x="4996249" y="3050828"/>
            <a:ext cx="363881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37" name="Google Shape;237;p25"/>
          <p:cNvSpPr txBox="1"/>
          <p:nvPr/>
        </p:nvSpPr>
        <p:spPr>
          <a:xfrm>
            <a:off x="8364361" y="3084461"/>
            <a:ext cx="44884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238" name="Google Shape;238;p25"/>
          <p:cNvGraphicFramePr/>
          <p:nvPr/>
        </p:nvGraphicFramePr>
        <p:xfrm>
          <a:off x="9181398" y="21292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645325"/>
                <a:gridCol w="645325"/>
                <a:gridCol w="645325"/>
                <a:gridCol w="645325"/>
              </a:tblGrid>
              <a:tr h="63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9" name="Google Shape;239;p25"/>
          <p:cNvGraphicFramePr/>
          <p:nvPr/>
        </p:nvGraphicFramePr>
        <p:xfrm>
          <a:off x="9071630" y="34074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684375"/>
                <a:gridCol w="713050"/>
                <a:gridCol w="611100"/>
                <a:gridCol w="727850"/>
              </a:tblGrid>
              <a:tr h="47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 0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 -2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-4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-7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 -3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 -2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-3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-16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40" name="Google Shape;240;p25"/>
          <p:cNvGrpSpPr/>
          <p:nvPr/>
        </p:nvGrpSpPr>
        <p:grpSpPr>
          <a:xfrm>
            <a:off x="470797" y="1383192"/>
            <a:ext cx="2037051" cy="1975412"/>
            <a:chOff x="6205114" y="3654213"/>
            <a:chExt cx="2540739" cy="1986877"/>
          </a:xfrm>
        </p:grpSpPr>
        <p:grpSp>
          <p:nvGrpSpPr>
            <p:cNvPr id="241" name="Google Shape;241;p2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42" name="Google Shape;242;p2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43" name="Google Shape;243;p2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5882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2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45" name="Google Shape;245;p2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46" name="Google Shape;246;p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247" name="Google Shape;247;p2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248" name="Google Shape;248;p2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249" name="Google Shape;249;p2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</p:grpSp>
        <p:sp>
          <p:nvSpPr>
            <p:cNvPr id="250" name="Google Shape;250;p2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25"/>
          <p:cNvGrpSpPr/>
          <p:nvPr/>
        </p:nvGrpSpPr>
        <p:grpSpPr>
          <a:xfrm>
            <a:off x="1104428" y="1389714"/>
            <a:ext cx="2037051" cy="1975412"/>
            <a:chOff x="6205114" y="3654213"/>
            <a:chExt cx="2540739" cy="1986877"/>
          </a:xfrm>
        </p:grpSpPr>
        <p:grpSp>
          <p:nvGrpSpPr>
            <p:cNvPr id="254" name="Google Shape;254;p2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55" name="Google Shape;255;p2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56" name="Google Shape;256;p2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5882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2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58" name="Google Shape;258;p2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59" name="Google Shape;259;p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260" name="Google Shape;260;p2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261" name="Google Shape;261;p2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262" name="Google Shape;262;p2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</p:grpSp>
        <p:sp>
          <p:nvSpPr>
            <p:cNvPr id="263" name="Google Shape;263;p2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25"/>
          <p:cNvGrpSpPr/>
          <p:nvPr/>
        </p:nvGrpSpPr>
        <p:grpSpPr>
          <a:xfrm>
            <a:off x="1749523" y="1389714"/>
            <a:ext cx="2037051" cy="1975412"/>
            <a:chOff x="6205114" y="3654213"/>
            <a:chExt cx="2540739" cy="1986877"/>
          </a:xfrm>
        </p:grpSpPr>
        <p:grpSp>
          <p:nvGrpSpPr>
            <p:cNvPr id="267" name="Google Shape;267;p2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68" name="Google Shape;268;p2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69" name="Google Shape;269;p2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5882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2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71" name="Google Shape;271;p2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72" name="Google Shape;272;p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273" name="Google Shape;273;p2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274" name="Google Shape;274;p2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275" name="Google Shape;275;p2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</p:grpSp>
        <p:sp>
          <p:nvSpPr>
            <p:cNvPr id="276" name="Google Shape;276;p2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2383154" y="1389714"/>
            <a:ext cx="2037051" cy="1975412"/>
            <a:chOff x="6205114" y="3654213"/>
            <a:chExt cx="2540739" cy="1986877"/>
          </a:xfrm>
        </p:grpSpPr>
        <p:grpSp>
          <p:nvGrpSpPr>
            <p:cNvPr id="280" name="Google Shape;280;p2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81" name="Google Shape;281;p2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82" name="Google Shape;282;p2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5882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2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84" name="Google Shape;284;p2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85" name="Google Shape;285;p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286" name="Google Shape;286;p2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287" name="Google Shape;287;p2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288" name="Google Shape;288;p2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</p:grpSp>
        <p:sp>
          <p:nvSpPr>
            <p:cNvPr id="289" name="Google Shape;289;p2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25"/>
          <p:cNvGrpSpPr/>
          <p:nvPr/>
        </p:nvGrpSpPr>
        <p:grpSpPr>
          <a:xfrm>
            <a:off x="470797" y="2017255"/>
            <a:ext cx="2037051" cy="1975412"/>
            <a:chOff x="6205114" y="3654213"/>
            <a:chExt cx="2540739" cy="1986877"/>
          </a:xfrm>
        </p:grpSpPr>
        <p:grpSp>
          <p:nvGrpSpPr>
            <p:cNvPr id="293" name="Google Shape;293;p2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94" name="Google Shape;294;p2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95" name="Google Shape;295;p2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5882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2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97" name="Google Shape;297;p2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298" name="Google Shape;298;p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299" name="Google Shape;299;p2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300" name="Google Shape;300;p2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301" name="Google Shape;301;p2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</p:grpSp>
        <p:sp>
          <p:nvSpPr>
            <p:cNvPr id="302" name="Google Shape;302;p2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25"/>
          <p:cNvGrpSpPr/>
          <p:nvPr/>
        </p:nvGrpSpPr>
        <p:grpSpPr>
          <a:xfrm>
            <a:off x="1111300" y="2023777"/>
            <a:ext cx="2037051" cy="1975412"/>
            <a:chOff x="6205114" y="3654213"/>
            <a:chExt cx="2540739" cy="1986877"/>
          </a:xfrm>
        </p:grpSpPr>
        <p:grpSp>
          <p:nvGrpSpPr>
            <p:cNvPr id="306" name="Google Shape;306;p2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07" name="Google Shape;307;p2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08" name="Google Shape;308;p2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5882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2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310" name="Google Shape;310;p2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311" name="Google Shape;311;p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312" name="Google Shape;312;p2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313" name="Google Shape;313;p2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314" name="Google Shape;314;p2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</p:grpSp>
        <p:sp>
          <p:nvSpPr>
            <p:cNvPr id="315" name="Google Shape;315;p2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25"/>
          <p:cNvGrpSpPr/>
          <p:nvPr/>
        </p:nvGrpSpPr>
        <p:grpSpPr>
          <a:xfrm>
            <a:off x="1746799" y="2020288"/>
            <a:ext cx="2037051" cy="1975412"/>
            <a:chOff x="6205114" y="3654213"/>
            <a:chExt cx="2540739" cy="1986877"/>
          </a:xfrm>
        </p:grpSpPr>
        <p:grpSp>
          <p:nvGrpSpPr>
            <p:cNvPr id="319" name="Google Shape;319;p2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20" name="Google Shape;320;p2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21" name="Google Shape;321;p2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5882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2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323" name="Google Shape;323;p2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324" name="Google Shape;324;p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325" name="Google Shape;325;p2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326" name="Google Shape;326;p2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327" name="Google Shape;327;p2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</p:grpSp>
        <p:sp>
          <p:nvSpPr>
            <p:cNvPr id="328" name="Google Shape;328;p2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25"/>
          <p:cNvGrpSpPr/>
          <p:nvPr/>
        </p:nvGrpSpPr>
        <p:grpSpPr>
          <a:xfrm>
            <a:off x="2385241" y="2017255"/>
            <a:ext cx="2037051" cy="1975412"/>
            <a:chOff x="6205114" y="3654213"/>
            <a:chExt cx="2540739" cy="1986877"/>
          </a:xfrm>
        </p:grpSpPr>
        <p:grpSp>
          <p:nvGrpSpPr>
            <p:cNvPr id="332" name="Google Shape;332;p2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33" name="Google Shape;333;p2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34" name="Google Shape;334;p2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5882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2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336" name="Google Shape;336;p2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337" name="Google Shape;337;p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338" name="Google Shape;338;p2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339" name="Google Shape;339;p2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  <p:sp>
            <p:nvSpPr>
              <p:cNvPr id="340" name="Google Shape;340;p2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-1</a:t>
                </a:r>
                <a:endParaRPr/>
              </a:p>
            </p:txBody>
          </p:sp>
        </p:grpSp>
        <p:sp>
          <p:nvSpPr>
            <p:cNvPr id="341" name="Google Shape;341;p2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Vertical edge detection</a:t>
            </a:r>
            <a:endParaRPr/>
          </a:p>
        </p:txBody>
      </p:sp>
      <p:graphicFrame>
        <p:nvGraphicFramePr>
          <p:cNvPr id="349" name="Google Shape;349;p26"/>
          <p:cNvGraphicFramePr/>
          <p:nvPr/>
        </p:nvGraphicFramePr>
        <p:xfrm>
          <a:off x="696552" y="11136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657425"/>
                <a:gridCol w="657425"/>
                <a:gridCol w="657425"/>
                <a:gridCol w="657425"/>
                <a:gridCol w="657425"/>
                <a:gridCol w="657425"/>
              </a:tblGrid>
              <a:tr h="65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Calibri"/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0" name="Google Shape;350;p26"/>
          <p:cNvGraphicFramePr/>
          <p:nvPr/>
        </p:nvGraphicFramePr>
        <p:xfrm>
          <a:off x="5952911" y="20990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643350"/>
                <a:gridCol w="643350"/>
                <a:gridCol w="643350"/>
              </a:tblGrid>
              <a:tr h="6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Calibri"/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Calibri"/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1" name="Google Shape;351;p26"/>
          <p:cNvSpPr txBox="1"/>
          <p:nvPr/>
        </p:nvSpPr>
        <p:spPr>
          <a:xfrm>
            <a:off x="8341690" y="2807461"/>
            <a:ext cx="44884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352" name="Google Shape;352;p26"/>
          <p:cNvGraphicFramePr/>
          <p:nvPr/>
        </p:nvGraphicFramePr>
        <p:xfrm>
          <a:off x="9249288" y="17479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8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8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8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8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3" name="Google Shape;353;p26"/>
          <p:cNvSpPr txBox="1"/>
          <p:nvPr/>
        </p:nvSpPr>
        <p:spPr>
          <a:xfrm>
            <a:off x="5122541" y="2776684"/>
            <a:ext cx="363881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354" name="Google Shape;354;p26"/>
          <p:cNvGrpSpPr/>
          <p:nvPr/>
        </p:nvGrpSpPr>
        <p:grpSpPr>
          <a:xfrm>
            <a:off x="2168897" y="5551693"/>
            <a:ext cx="1004677" cy="1017984"/>
            <a:chOff x="1897039" y="5745706"/>
            <a:chExt cx="1337480" cy="982640"/>
          </a:xfrm>
        </p:grpSpPr>
        <p:sp>
          <p:nvSpPr>
            <p:cNvPr id="355" name="Google Shape;355;p26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rgbClr val="7F7F7F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26"/>
          <p:cNvGrpSpPr/>
          <p:nvPr/>
        </p:nvGrpSpPr>
        <p:grpSpPr>
          <a:xfrm>
            <a:off x="10086474" y="5551690"/>
            <a:ext cx="992639" cy="982640"/>
            <a:chOff x="6403075" y="5717739"/>
            <a:chExt cx="2006220" cy="982640"/>
          </a:xfrm>
        </p:grpSpPr>
        <p:sp>
          <p:nvSpPr>
            <p:cNvPr id="358" name="Google Shape;358;p26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rgbClr val="7F7F7F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9" name="Google Shape;359;p26"/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360" name="Google Shape;360;p2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rgbClr val="7F7F7F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2" name="Google Shape;362;p26"/>
          <p:cNvGrpSpPr/>
          <p:nvPr/>
        </p:nvGrpSpPr>
        <p:grpSpPr>
          <a:xfrm>
            <a:off x="5116780" y="5551690"/>
            <a:ext cx="2291837" cy="982640"/>
            <a:chOff x="5116780" y="5551690"/>
            <a:chExt cx="2291837" cy="982640"/>
          </a:xfrm>
        </p:grpSpPr>
        <p:grpSp>
          <p:nvGrpSpPr>
            <p:cNvPr id="363" name="Google Shape;363;p26"/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364" name="Google Shape;364;p26"/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365" name="Google Shape;365;p26"/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254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26"/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rgbClr val="7F7F7F"/>
                </a:solidFill>
                <a:ln cap="flat" cmpd="sng" w="254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7" name="Google Shape;367;p26"/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" name="Google Shape;368;p26"/>
            <p:cNvSpPr txBox="1"/>
            <p:nvPr/>
          </p:nvSpPr>
          <p:spPr>
            <a:xfrm>
              <a:off x="5116780" y="5735232"/>
              <a:ext cx="363881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 txBox="1"/>
          <p:nvPr>
            <p:ph type="ctrTitle"/>
          </p:nvPr>
        </p:nvSpPr>
        <p:spPr>
          <a:xfrm>
            <a:off x="5170616" y="985378"/>
            <a:ext cx="6239800" cy="1827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374" name="Google Shape;374;p27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edge detection</a:t>
            </a:r>
            <a:endParaRPr/>
          </a:p>
        </p:txBody>
      </p:sp>
      <p:cxnSp>
        <p:nvCxnSpPr>
          <p:cNvPr id="375" name="Google Shape;375;p27"/>
          <p:cNvCxnSpPr/>
          <p:nvPr/>
        </p:nvCxnSpPr>
        <p:spPr>
          <a:xfrm>
            <a:off x="4836353" y="3410417"/>
            <a:ext cx="6908326" cy="17737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Vertical edge detection examples</a:t>
            </a:r>
            <a:endParaRPr/>
          </a:p>
        </p:txBody>
      </p:sp>
      <p:graphicFrame>
        <p:nvGraphicFramePr>
          <p:cNvPr id="381" name="Google Shape;381;p28"/>
          <p:cNvGraphicFramePr/>
          <p:nvPr/>
        </p:nvGraphicFramePr>
        <p:xfrm>
          <a:off x="1196095" y="10134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01300"/>
                <a:gridCol w="401300"/>
                <a:gridCol w="401300"/>
                <a:gridCol w="401300"/>
                <a:gridCol w="401300"/>
                <a:gridCol w="401300"/>
              </a:tblGrid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2" name="Google Shape;382;p28"/>
          <p:cNvGraphicFramePr/>
          <p:nvPr/>
        </p:nvGraphicFramePr>
        <p:xfrm>
          <a:off x="4967566" y="16137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01300"/>
                <a:gridCol w="401300"/>
                <a:gridCol w="401300"/>
              </a:tblGrid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28"/>
          <p:cNvSpPr txBox="1"/>
          <p:nvPr/>
        </p:nvSpPr>
        <p:spPr>
          <a:xfrm>
            <a:off x="7640985" y="4895532"/>
            <a:ext cx="291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384" name="Google Shape;384;p28"/>
          <p:cNvGraphicFramePr/>
          <p:nvPr/>
        </p:nvGraphicFramePr>
        <p:xfrm>
          <a:off x="9086060" y="14064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03100"/>
                <a:gridCol w="403100"/>
                <a:gridCol w="403100"/>
                <a:gridCol w="403100"/>
              </a:tblGrid>
              <a:tr h="40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5" name="Google Shape;385;p28"/>
          <p:cNvSpPr txBox="1"/>
          <p:nvPr/>
        </p:nvSpPr>
        <p:spPr>
          <a:xfrm>
            <a:off x="4208069" y="1998706"/>
            <a:ext cx="23605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9724955" y="3091752"/>
            <a:ext cx="388195" cy="383976"/>
            <a:chOff x="6403075" y="5717739"/>
            <a:chExt cx="2006219" cy="982640"/>
          </a:xfrm>
        </p:grpSpPr>
        <p:sp>
          <p:nvSpPr>
            <p:cNvPr id="387" name="Google Shape;387;p28"/>
            <p:cNvSpPr/>
            <p:nvPr/>
          </p:nvSpPr>
          <p:spPr>
            <a:xfrm>
              <a:off x="7845711" y="5717739"/>
              <a:ext cx="563583" cy="982639"/>
            </a:xfrm>
            <a:prstGeom prst="rect">
              <a:avLst/>
            </a:prstGeom>
            <a:solidFill>
              <a:srgbClr val="7F7F7F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8" name="Google Shape;388;p28"/>
            <p:cNvGrpSpPr/>
            <p:nvPr/>
          </p:nvGrpSpPr>
          <p:grpSpPr>
            <a:xfrm>
              <a:off x="6403075" y="5717739"/>
              <a:ext cx="1529854" cy="982640"/>
              <a:chOff x="1897039" y="5745706"/>
              <a:chExt cx="1529854" cy="982640"/>
            </a:xfrm>
          </p:grpSpPr>
          <p:sp>
            <p:nvSpPr>
              <p:cNvPr id="389" name="Google Shape;389;p28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rgbClr val="7F7F7F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28"/>
              <p:cNvSpPr/>
              <p:nvPr/>
            </p:nvSpPr>
            <p:spPr>
              <a:xfrm>
                <a:off x="2421335" y="5745706"/>
                <a:ext cx="1005558" cy="982637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1" name="Google Shape;391;p28"/>
          <p:cNvSpPr txBox="1"/>
          <p:nvPr/>
        </p:nvSpPr>
        <p:spPr>
          <a:xfrm>
            <a:off x="4238788" y="4895532"/>
            <a:ext cx="17461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392" name="Google Shape;392;p28"/>
          <p:cNvGraphicFramePr/>
          <p:nvPr/>
        </p:nvGraphicFramePr>
        <p:xfrm>
          <a:off x="1196095" y="39128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01300"/>
                <a:gridCol w="401300"/>
                <a:gridCol w="401300"/>
                <a:gridCol w="401300"/>
                <a:gridCol w="401300"/>
                <a:gridCol w="401300"/>
              </a:tblGrid>
              <a:tr h="3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93" name="Google Shape;393;p28"/>
          <p:cNvGrpSpPr/>
          <p:nvPr/>
        </p:nvGrpSpPr>
        <p:grpSpPr>
          <a:xfrm>
            <a:off x="2229316" y="3475727"/>
            <a:ext cx="341309" cy="340243"/>
            <a:chOff x="1897039" y="5745706"/>
            <a:chExt cx="1337480" cy="982640"/>
          </a:xfrm>
        </p:grpSpPr>
        <p:sp>
          <p:nvSpPr>
            <p:cNvPr id="394" name="Google Shape;394;p28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rgbClr val="7F7F7F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28"/>
          <p:cNvSpPr txBox="1"/>
          <p:nvPr/>
        </p:nvSpPr>
        <p:spPr>
          <a:xfrm>
            <a:off x="7640985" y="2029483"/>
            <a:ext cx="291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397" name="Google Shape;397;p28"/>
          <p:cNvGraphicFramePr/>
          <p:nvPr/>
        </p:nvGraphicFramePr>
        <p:xfrm>
          <a:off x="9083467" y="42724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03100"/>
                <a:gridCol w="403100"/>
                <a:gridCol w="403100"/>
                <a:gridCol w="403100"/>
              </a:tblGrid>
              <a:tr h="40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98" name="Google Shape;398;p28"/>
          <p:cNvGrpSpPr/>
          <p:nvPr/>
        </p:nvGrpSpPr>
        <p:grpSpPr>
          <a:xfrm rot="10800000">
            <a:off x="2229317" y="6360747"/>
            <a:ext cx="341309" cy="340243"/>
            <a:chOff x="1897039" y="5745706"/>
            <a:chExt cx="1337480" cy="982640"/>
          </a:xfrm>
        </p:grpSpPr>
        <p:sp>
          <p:nvSpPr>
            <p:cNvPr id="399" name="Google Shape;399;p28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rgbClr val="7F7F7F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01" name="Google Shape;401;p28"/>
          <p:cNvGraphicFramePr/>
          <p:nvPr/>
        </p:nvGraphicFramePr>
        <p:xfrm>
          <a:off x="4968407" y="45106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01300"/>
                <a:gridCol w="401300"/>
                <a:gridCol w="401300"/>
              </a:tblGrid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02" name="Google Shape;402;p28"/>
          <p:cNvGrpSpPr/>
          <p:nvPr/>
        </p:nvGrpSpPr>
        <p:grpSpPr>
          <a:xfrm>
            <a:off x="9720953" y="5916011"/>
            <a:ext cx="368517" cy="364511"/>
            <a:chOff x="6403075" y="5717739"/>
            <a:chExt cx="2006220" cy="982640"/>
          </a:xfrm>
        </p:grpSpPr>
        <p:sp>
          <p:nvSpPr>
            <p:cNvPr id="403" name="Google Shape;403;p28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rgbClr val="7F7F7F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28"/>
            <p:cNvGrpSpPr/>
            <p:nvPr/>
          </p:nvGrpSpPr>
          <p:grpSpPr>
            <a:xfrm>
              <a:off x="6403075" y="5717739"/>
              <a:ext cx="1447050" cy="982640"/>
              <a:chOff x="1897039" y="5745706"/>
              <a:chExt cx="1447050" cy="982640"/>
            </a:xfrm>
          </p:grpSpPr>
          <p:sp>
            <p:nvSpPr>
              <p:cNvPr id="405" name="Google Shape;405;p28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rgbClr val="7F7F7F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2433319" y="5745706"/>
                <a:ext cx="910770" cy="982637"/>
              </a:xfrm>
              <a:prstGeom prst="rect">
                <a:avLst/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7" name="Google Shape;407;p28"/>
          <p:cNvGrpSpPr/>
          <p:nvPr/>
        </p:nvGrpSpPr>
        <p:grpSpPr>
          <a:xfrm rot="10800000">
            <a:off x="5401319" y="2864128"/>
            <a:ext cx="336371" cy="340243"/>
            <a:chOff x="6403075" y="5717739"/>
            <a:chExt cx="2006220" cy="982640"/>
          </a:xfrm>
        </p:grpSpPr>
        <p:grpSp>
          <p:nvGrpSpPr>
            <p:cNvPr id="408" name="Google Shape;408;p28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409" name="Google Shape;409;p28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rgbClr val="BFBFBF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1" name="Google Shape;411;p28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28"/>
          <p:cNvGrpSpPr/>
          <p:nvPr/>
        </p:nvGrpSpPr>
        <p:grpSpPr>
          <a:xfrm rot="10800000">
            <a:off x="5395705" y="5771400"/>
            <a:ext cx="336371" cy="340243"/>
            <a:chOff x="6403075" y="5717739"/>
            <a:chExt cx="2006220" cy="982640"/>
          </a:xfrm>
        </p:grpSpPr>
        <p:grpSp>
          <p:nvGrpSpPr>
            <p:cNvPr id="413" name="Google Shape;413;p28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414" name="Google Shape;414;p28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rgbClr val="BFBFBF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" name="Google Shape;416;p28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Vertical and Horizontal Edge Detection</a:t>
            </a:r>
            <a:endParaRPr/>
          </a:p>
        </p:txBody>
      </p:sp>
      <p:graphicFrame>
        <p:nvGraphicFramePr>
          <p:cNvPr id="422" name="Google Shape;422;p29"/>
          <p:cNvGraphicFramePr/>
          <p:nvPr/>
        </p:nvGraphicFramePr>
        <p:xfrm>
          <a:off x="1317721" y="10856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591700"/>
                <a:gridCol w="591700"/>
                <a:gridCol w="591700"/>
              </a:tblGrid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3" name="Google Shape;423;p29"/>
          <p:cNvSpPr txBox="1"/>
          <p:nvPr/>
        </p:nvSpPr>
        <p:spPr>
          <a:xfrm>
            <a:off x="7448256" y="4869988"/>
            <a:ext cx="291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24" name="Google Shape;424;p29"/>
          <p:cNvSpPr txBox="1"/>
          <p:nvPr/>
        </p:nvSpPr>
        <p:spPr>
          <a:xfrm>
            <a:off x="4269251" y="4839211"/>
            <a:ext cx="17461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425" name="Google Shape;425;p29"/>
          <p:cNvGraphicFramePr/>
          <p:nvPr/>
        </p:nvGraphicFramePr>
        <p:xfrm>
          <a:off x="799054" y="36566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67775"/>
                <a:gridCol w="461975"/>
                <a:gridCol w="471475"/>
                <a:gridCol w="466725"/>
                <a:gridCol w="454925"/>
                <a:gridCol w="489550"/>
              </a:tblGrid>
              <a:tr h="46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6" name="Google Shape;426;p29"/>
          <p:cNvGraphicFramePr/>
          <p:nvPr/>
        </p:nvGraphicFramePr>
        <p:xfrm>
          <a:off x="5208658" y="43504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91600"/>
                <a:gridCol w="491600"/>
                <a:gridCol w="491600"/>
              </a:tblGrid>
              <a:tr h="46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7" name="Google Shape;427;p29"/>
          <p:cNvGraphicFramePr/>
          <p:nvPr/>
        </p:nvGraphicFramePr>
        <p:xfrm>
          <a:off x="8466461" y="41584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77025"/>
                <a:gridCol w="477025"/>
                <a:gridCol w="477025"/>
                <a:gridCol w="477025"/>
              </a:tblGrid>
              <a:tr h="477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-30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29"/>
          <p:cNvSpPr txBox="1"/>
          <p:nvPr/>
        </p:nvSpPr>
        <p:spPr>
          <a:xfrm>
            <a:off x="1401205" y="2996040"/>
            <a:ext cx="16081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Vertical 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aphicFrame>
        <p:nvGraphicFramePr>
          <p:cNvPr id="429" name="Google Shape;429;p29"/>
          <p:cNvGraphicFramePr/>
          <p:nvPr/>
        </p:nvGraphicFramePr>
        <p:xfrm>
          <a:off x="7580769" y="10856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590450"/>
                <a:gridCol w="590450"/>
                <a:gridCol w="590450"/>
              </a:tblGrid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0" name="Google Shape;430;p29"/>
          <p:cNvSpPr txBox="1"/>
          <p:nvPr/>
        </p:nvSpPr>
        <p:spPr>
          <a:xfrm>
            <a:off x="7485263" y="2996040"/>
            <a:ext cx="19623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Horizontal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Learning to detect edges</a:t>
            </a:r>
            <a:endParaRPr/>
          </a:p>
        </p:txBody>
      </p:sp>
      <p:graphicFrame>
        <p:nvGraphicFramePr>
          <p:cNvPr id="436" name="Google Shape;436;p30"/>
          <p:cNvGraphicFramePr/>
          <p:nvPr/>
        </p:nvGraphicFramePr>
        <p:xfrm>
          <a:off x="5561060" y="43521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87125"/>
                <a:gridCol w="487125"/>
                <a:gridCol w="487125"/>
              </a:tblGrid>
              <a:tr h="494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7" name="Google Shape;437;p30"/>
          <p:cNvGraphicFramePr/>
          <p:nvPr/>
        </p:nvGraphicFramePr>
        <p:xfrm>
          <a:off x="9402963" y="4117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87625"/>
                <a:gridCol w="487625"/>
                <a:gridCol w="487625"/>
                <a:gridCol w="487625"/>
              </a:tblGrid>
              <a:tr h="487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8" name="Google Shape;438;p30"/>
          <p:cNvGraphicFramePr/>
          <p:nvPr/>
        </p:nvGraphicFramePr>
        <p:xfrm>
          <a:off x="741290" y="36287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88000"/>
                <a:gridCol w="488000"/>
                <a:gridCol w="488000"/>
                <a:gridCol w="488000"/>
                <a:gridCol w="488000"/>
                <a:gridCol w="488000"/>
              </a:tblGrid>
              <a:tr h="4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9" name="Google Shape;439;p30"/>
          <p:cNvGraphicFramePr/>
          <p:nvPr/>
        </p:nvGraphicFramePr>
        <p:xfrm>
          <a:off x="1317721" y="10856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591700"/>
                <a:gridCol w="591700"/>
                <a:gridCol w="591700"/>
              </a:tblGrid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0" name="Google Shape;440;p30"/>
          <p:cNvGraphicFramePr/>
          <p:nvPr/>
        </p:nvGraphicFramePr>
        <p:xfrm>
          <a:off x="5404201" y="10856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591700"/>
                <a:gridCol w="591700"/>
                <a:gridCol w="591700"/>
              </a:tblGrid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1" name="Google Shape;441;p30"/>
          <p:cNvGraphicFramePr/>
          <p:nvPr/>
        </p:nvGraphicFramePr>
        <p:xfrm>
          <a:off x="9490684" y="10856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591700"/>
                <a:gridCol w="591700"/>
                <a:gridCol w="591700"/>
              </a:tblGrid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3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1"/>
          <p:cNvSpPr txBox="1"/>
          <p:nvPr>
            <p:ph type="ctrTitle"/>
          </p:nvPr>
        </p:nvSpPr>
        <p:spPr>
          <a:xfrm>
            <a:off x="5170616" y="985378"/>
            <a:ext cx="6239800" cy="1827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447" name="Google Shape;447;p31"/>
          <p:cNvSpPr txBox="1"/>
          <p:nvPr/>
        </p:nvSpPr>
        <p:spPr>
          <a:xfrm>
            <a:off x="4939259" y="4023613"/>
            <a:ext cx="67025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endParaRPr/>
          </a:p>
        </p:txBody>
      </p:sp>
      <p:cxnSp>
        <p:nvCxnSpPr>
          <p:cNvPr id="448" name="Google Shape;448;p31"/>
          <p:cNvCxnSpPr/>
          <p:nvPr/>
        </p:nvCxnSpPr>
        <p:spPr>
          <a:xfrm>
            <a:off x="4836353" y="3410417"/>
            <a:ext cx="6908326" cy="17737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322218" y="182880"/>
            <a:ext cx="9204959" cy="615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Objectives 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322218" y="913788"/>
            <a:ext cx="1159981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discuss Convolution Neural Networks (CNNs)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understand the convolution operation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understand the pooling operation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understand the vocabulary used in convolutional neural networks (padding, stride, filter, etc.)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Building a convolutional neural network for multi-class classification in images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Padding</a:t>
            </a:r>
            <a:endParaRPr/>
          </a:p>
        </p:txBody>
      </p:sp>
      <p:sp>
        <p:nvSpPr>
          <p:cNvPr id="454" name="Google Shape;454;p32"/>
          <p:cNvSpPr/>
          <p:nvPr/>
        </p:nvSpPr>
        <p:spPr>
          <a:xfrm>
            <a:off x="269965" y="973911"/>
            <a:ext cx="11408229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seen that convolving an input of 6 X 6 dimension with a 3 X 3 filter results in 4 X 4 output.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can generalize it and say that if the input is n X n and the filter size is f X f, then the output size will be (n-f+1) X (n-f+1):</a:t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740046" y="2965660"/>
            <a:ext cx="32310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 n X 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size: f X 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(n-f+1) X (n-f+1)</a:t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485501" y="4415472"/>
            <a:ext cx="11384281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primarily two disadvantages here: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time we apply a convolutional operation, the size of the image shrinks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Pixels present in the corner of the image are used only a few number of times during convolution as compared to the central pixels.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Hence, we do not focus too much on the corners since that can lead to information 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Padding</a:t>
            </a:r>
            <a:endParaRPr/>
          </a:p>
        </p:txBody>
      </p:sp>
      <p:sp>
        <p:nvSpPr>
          <p:cNvPr id="462" name="Google Shape;462;p33"/>
          <p:cNvSpPr/>
          <p:nvPr/>
        </p:nvSpPr>
        <p:spPr>
          <a:xfrm>
            <a:off x="182880" y="1080089"/>
            <a:ext cx="113842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overcome these issues, we can pad the image with an additional border, i.e., we add one pixel all around the edges.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means that the input will be an 8 X 8 matrix (instead of a 6 X 6 matrix). </a:t>
            </a:r>
            <a:endParaRPr/>
          </a:p>
        </p:txBody>
      </p:sp>
      <p:sp>
        <p:nvSpPr>
          <p:cNvPr id="463" name="Google Shape;463;p33"/>
          <p:cNvSpPr/>
          <p:nvPr/>
        </p:nvSpPr>
        <p:spPr>
          <a:xfrm>
            <a:off x="757645" y="2331241"/>
            <a:ext cx="613954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 n X 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Padding: p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size: f X 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(n+2p-f+1) X (n+2p-f+1)</a:t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>
            <a:off x="530891" y="4098210"/>
            <a:ext cx="1147822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two common choices for padding: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 means no padding. If we are using valid padding, the output will be (n-f+1) X (n-f+1) 2.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Here, we apply padding so that the output size is the same as the input size, i.e.,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n+2p-f+1 = 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So, p = (f-1)/2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021" y="315328"/>
            <a:ext cx="10539276" cy="61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21" y="280494"/>
            <a:ext cx="10539276" cy="61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4"/>
          <p:cNvSpPr/>
          <p:nvPr/>
        </p:nvSpPr>
        <p:spPr>
          <a:xfrm>
            <a:off x="278675" y="5057473"/>
            <a:ext cx="1150402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Suppose we choose a stride of 2. So, while convoluting through the image, we will take two steps – both in the horizontal and vertical directions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Stride helps to reduce the size of the image, a particularly useful feature.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96" y="304800"/>
            <a:ext cx="10125075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66" y="257583"/>
            <a:ext cx="10134600" cy="6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989" y="524147"/>
            <a:ext cx="10668000" cy="5915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04" y="276225"/>
            <a:ext cx="10330270" cy="632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>
            <p:ph type="ctrTitle"/>
          </p:nvPr>
        </p:nvSpPr>
        <p:spPr>
          <a:xfrm>
            <a:off x="5170616" y="985378"/>
            <a:ext cx="6239800" cy="1827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497" name="Google Shape;497;p39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Convolutions over volumes</a:t>
            </a:r>
            <a:endParaRPr/>
          </a:p>
        </p:txBody>
      </p:sp>
      <p:cxnSp>
        <p:nvCxnSpPr>
          <p:cNvPr id="498" name="Google Shape;498;p39"/>
          <p:cNvCxnSpPr/>
          <p:nvPr/>
        </p:nvCxnSpPr>
        <p:spPr>
          <a:xfrm>
            <a:off x="4836353" y="3410417"/>
            <a:ext cx="6908326" cy="17737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/>
          <p:nvPr>
            <p:ph type="title"/>
          </p:nvPr>
        </p:nvSpPr>
        <p:spPr>
          <a:xfrm>
            <a:off x="235131" y="182880"/>
            <a:ext cx="9997440" cy="548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Convolutions on RGB images</a:t>
            </a:r>
            <a:endParaRPr/>
          </a:p>
        </p:txBody>
      </p:sp>
      <p:sp>
        <p:nvSpPr>
          <p:cNvPr id="504" name="Google Shape;504;p40"/>
          <p:cNvSpPr/>
          <p:nvPr/>
        </p:nvSpPr>
        <p:spPr>
          <a:xfrm>
            <a:off x="322218" y="1017453"/>
            <a:ext cx="1173044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Suppose, instead of a 2-D image, we have a 3-D input image of shape 6 X 6 X 3. How will we apply convolution on this image? We will use a 3 X 3 X 3 filter instead of a 3 X 3 filter. Let’s look at an example:</a:t>
            </a:r>
            <a:endParaRPr/>
          </a:p>
        </p:txBody>
      </p:sp>
      <p:sp>
        <p:nvSpPr>
          <p:cNvPr id="505" name="Google Shape;505;p40"/>
          <p:cNvSpPr/>
          <p:nvPr/>
        </p:nvSpPr>
        <p:spPr>
          <a:xfrm>
            <a:off x="470263" y="4224569"/>
            <a:ext cx="22335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Input: 6 X 6 X 3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Filter: 3 X 3 X 3</a:t>
            </a:r>
            <a:endParaRPr/>
          </a:p>
        </p:txBody>
      </p:sp>
      <p:sp>
        <p:nvSpPr>
          <p:cNvPr id="506" name="Google Shape;506;p40"/>
          <p:cNvSpPr/>
          <p:nvPr/>
        </p:nvSpPr>
        <p:spPr>
          <a:xfrm>
            <a:off x="235131" y="2339794"/>
            <a:ext cx="1155627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dimensions above represent the height, width and channels in the input and filter.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in mind that the number of channels in the input and filter should be same.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will result in an output of 4 X 4. Let’s understand it visually:</a:t>
            </a:r>
            <a:endParaRPr/>
          </a:p>
        </p:txBody>
      </p:sp>
      <p:pic>
        <p:nvPicPr>
          <p:cNvPr id="507" name="Google Shape;50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4000" y="3641177"/>
            <a:ext cx="6040891" cy="181311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0"/>
          <p:cNvSpPr/>
          <p:nvPr/>
        </p:nvSpPr>
        <p:spPr>
          <a:xfrm>
            <a:off x="235131" y="5609384"/>
            <a:ext cx="11730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convolution, the output shape is a 4 X 4 matrix. So, the first element of the output is the sum of the elementwise product of the first 27 values from the input (9 values from each channel).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/>
          <p:nvPr/>
        </p:nvSpPr>
        <p:spPr>
          <a:xfrm>
            <a:off x="235131" y="6015020"/>
            <a:ext cx="112514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Here, nc is the number of channels in the input and filter, while  in output,  nc  represents number of filters.</a:t>
            </a:r>
            <a:endParaRPr/>
          </a:p>
        </p:txBody>
      </p:sp>
      <p:sp>
        <p:nvSpPr>
          <p:cNvPr id="514" name="Google Shape;514;p41"/>
          <p:cNvSpPr txBox="1"/>
          <p:nvPr>
            <p:ph type="title"/>
          </p:nvPr>
        </p:nvSpPr>
        <p:spPr>
          <a:xfrm>
            <a:off x="235131" y="182880"/>
            <a:ext cx="9997440" cy="548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Convolutions on RGB images</a:t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235131" y="837087"/>
            <a:ext cx="1141693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 of using just a single filter, we can use multiple filters as well.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say the first filter will detect vertical edges and the second filter will detect horizontal edges from the image. If we use multiple filters, the output dimension will change.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So, instead of having a 4 X 4 output as in the above example, we would have a 4 X 4 X 2 output (if we have used 2 filters):</a:t>
            </a:r>
            <a:endParaRPr/>
          </a:p>
        </p:txBody>
      </p:sp>
      <p:pic>
        <p:nvPicPr>
          <p:cNvPr id="516" name="Google Shape;5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831" y="2672393"/>
            <a:ext cx="5683296" cy="313853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1"/>
          <p:cNvSpPr/>
          <p:nvPr/>
        </p:nvSpPr>
        <p:spPr>
          <a:xfrm>
            <a:off x="6723018" y="3219047"/>
            <a:ext cx="521643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 n X n X 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Filter: f X f X 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Padding: p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Stride: 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[(n+2p-f)/s+1] X [(n+2p-f)/s+1] X n ’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182880" y="182880"/>
            <a:ext cx="9344297" cy="615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Computer Vision Problems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399194" y="1236427"/>
            <a:ext cx="35878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Image Classification</a:t>
            </a:r>
            <a:endParaRPr/>
          </a:p>
        </p:txBody>
      </p:sp>
      <p:cxnSp>
        <p:nvCxnSpPr>
          <p:cNvPr id="104" name="Google Shape;104;p15"/>
          <p:cNvCxnSpPr/>
          <p:nvPr/>
        </p:nvCxnSpPr>
        <p:spPr>
          <a:xfrm flipH="1" rot="10800000">
            <a:off x="3379242" y="2636274"/>
            <a:ext cx="1174616" cy="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105" name="Google Shape;105;p1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Cat? (0/1)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Neural Style Transfer</a:t>
            </a:r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517103" y="4034110"/>
            <a:ext cx="3606800" cy="2608185"/>
            <a:chOff x="517103" y="4034110"/>
            <a:chExt cx="3606800" cy="2608185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Object detection</a:t>
              </a:r>
              <a:endParaRPr/>
            </a:p>
          </p:txBody>
        </p:sp>
        <p:pic>
          <p:nvPicPr>
            <p:cNvPr id="109" name="Google Shape;10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036" y="1796550"/>
            <a:ext cx="1798157" cy="17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9970" y="1991284"/>
            <a:ext cx="2308886" cy="173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57301" y="1991284"/>
            <a:ext cx="2305259" cy="17289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5"/>
          <p:cNvGrpSpPr/>
          <p:nvPr/>
        </p:nvGrpSpPr>
        <p:grpSpPr>
          <a:xfrm>
            <a:off x="8285312" y="3962192"/>
            <a:ext cx="2848010" cy="2382942"/>
            <a:chOff x="8285312" y="3962192"/>
            <a:chExt cx="2848010" cy="2382942"/>
          </a:xfrm>
        </p:grpSpPr>
        <p:sp>
          <p:nvSpPr>
            <p:cNvPr id="114" name="Google Shape;114;p15"/>
            <p:cNvSpPr/>
            <p:nvPr/>
          </p:nvSpPr>
          <p:spPr>
            <a:xfrm rot="-5400000">
              <a:off x="9539205" y="2708299"/>
              <a:ext cx="340223" cy="2848010"/>
            </a:xfrm>
            <a:prstGeom prst="leftBrace">
              <a:avLst>
                <a:gd fmla="val 30015" name="adj1"/>
                <a:gd fmla="val 50000" name="adj2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" name="Google Shape;115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5"/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64x64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/>
          <p:nvPr>
            <p:ph type="title"/>
          </p:nvPr>
        </p:nvSpPr>
        <p:spPr>
          <a:xfrm>
            <a:off x="235131" y="182880"/>
            <a:ext cx="9997440" cy="548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One Layer of a Convolutional Network</a:t>
            </a: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235131" y="837087"/>
            <a:ext cx="11416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235131" y="837087"/>
            <a:ext cx="1169221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we get an output after convolving over the entire image using a filter, we add a bias term to those outputs and finally apply an activation function to generate activations. </a:t>
            </a:r>
            <a:endParaRPr/>
          </a:p>
        </p:txBody>
      </p:sp>
      <p:pic>
        <p:nvPicPr>
          <p:cNvPr id="525" name="Google Shape;5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272" y="1633405"/>
            <a:ext cx="335928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2"/>
          <p:cNvSpPr/>
          <p:nvPr/>
        </p:nvSpPr>
        <p:spPr>
          <a:xfrm>
            <a:off x="235131" y="2798162"/>
            <a:ext cx="11538858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our case, input (6 X 6 X 3) is a[0] and filters (3 X 3 X 3) are the weights w[1] . These activations from layer 1 act as the input for layer 2, and so on. 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Clearly, the number of parameters in case of convolutional neural networks is independent of the size of the image. It essentially depends on the filter size.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Suppose we have 10 filters, each of shape 3 X 3 X 3. What will be the number of parameters in that layer? 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Number of parameters for each filter = 3*3*3 = 27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There will be a bias term for each filter, so total parameters per filter = 28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As there are 10 filters, the total parameters for that layer = 28*10 = 280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75" y="543333"/>
            <a:ext cx="11748225" cy="577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87" y="371475"/>
            <a:ext cx="11325225" cy="61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 txBox="1"/>
          <p:nvPr>
            <p:ph type="ctrTitle"/>
          </p:nvPr>
        </p:nvSpPr>
        <p:spPr>
          <a:xfrm>
            <a:off x="5170615" y="1292888"/>
            <a:ext cx="6239800" cy="1827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542" name="Google Shape;542;p45"/>
          <p:cNvSpPr txBox="1"/>
          <p:nvPr/>
        </p:nvSpPr>
        <p:spPr>
          <a:xfrm>
            <a:off x="4613672" y="3718679"/>
            <a:ext cx="735368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convolution network example</a:t>
            </a:r>
            <a:endParaRPr/>
          </a:p>
        </p:txBody>
      </p:sp>
      <p:cxnSp>
        <p:nvCxnSpPr>
          <p:cNvPr id="543" name="Google Shape;543;p45"/>
          <p:cNvCxnSpPr/>
          <p:nvPr/>
        </p:nvCxnSpPr>
        <p:spPr>
          <a:xfrm>
            <a:off x="4836353" y="3410417"/>
            <a:ext cx="6908326" cy="17737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877" y="1204354"/>
            <a:ext cx="10600394" cy="358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6"/>
          <p:cNvSpPr/>
          <p:nvPr/>
        </p:nvSpPr>
        <p:spPr>
          <a:xfrm>
            <a:off x="372406" y="362238"/>
            <a:ext cx="887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Convolutional Network Example</a:t>
            </a:r>
            <a:endParaRPr/>
          </a:p>
        </p:txBody>
      </p:sp>
      <p:sp>
        <p:nvSpPr>
          <p:cNvPr id="550" name="Google Shape;550;p46"/>
          <p:cNvSpPr/>
          <p:nvPr/>
        </p:nvSpPr>
        <p:spPr>
          <a:xfrm>
            <a:off x="164062" y="4786355"/>
            <a:ext cx="1166526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take an input image (size = 39 X 39 X 3 in our case).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convolve it with 10 filters of size 3 X 3, and take the stride as 1 and no padding. This will give us an output of 37 X 37 X 10.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convolve this output further and get an output of 7 X 7 X 40 as shown above.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Finally, we take all these numbers (7 X 7 X 40 = 1960), unroll them into a large vector, and pass them to a classier that will make predictions.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"/>
          <p:cNvSpPr txBox="1"/>
          <p:nvPr>
            <p:ph type="title"/>
          </p:nvPr>
        </p:nvSpPr>
        <p:spPr>
          <a:xfrm>
            <a:off x="182879" y="182880"/>
            <a:ext cx="114285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Types of layer in a convolutional network:</a:t>
            </a:r>
            <a:endParaRPr/>
          </a:p>
        </p:txBody>
      </p:sp>
      <p:sp>
        <p:nvSpPr>
          <p:cNvPr id="556" name="Google Shape;556;p47"/>
          <p:cNvSpPr txBox="1"/>
          <p:nvPr/>
        </p:nvSpPr>
        <p:spPr>
          <a:xfrm>
            <a:off x="849631" y="1508443"/>
            <a:ext cx="39475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- Convolution</a:t>
            </a:r>
            <a:endParaRPr/>
          </a:p>
        </p:txBody>
      </p:sp>
      <p:sp>
        <p:nvSpPr>
          <p:cNvPr id="557" name="Google Shape;557;p47"/>
          <p:cNvSpPr txBox="1"/>
          <p:nvPr/>
        </p:nvSpPr>
        <p:spPr>
          <a:xfrm>
            <a:off x="849631" y="2411037"/>
            <a:ext cx="39475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- Pooling</a:t>
            </a:r>
            <a:endParaRPr/>
          </a:p>
        </p:txBody>
      </p:sp>
      <p:sp>
        <p:nvSpPr>
          <p:cNvPr id="558" name="Google Shape;558;p47"/>
          <p:cNvSpPr txBox="1"/>
          <p:nvPr/>
        </p:nvSpPr>
        <p:spPr>
          <a:xfrm>
            <a:off x="849631" y="3313630"/>
            <a:ext cx="39475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- Fully connected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/>
          <p:nvPr>
            <p:ph type="ctrTitle"/>
          </p:nvPr>
        </p:nvSpPr>
        <p:spPr>
          <a:xfrm>
            <a:off x="5170614" y="1175919"/>
            <a:ext cx="6239800" cy="1827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564" name="Google Shape;564;p48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layers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5" name="Google Shape;565;p48"/>
          <p:cNvCxnSpPr/>
          <p:nvPr/>
        </p:nvCxnSpPr>
        <p:spPr>
          <a:xfrm>
            <a:off x="4836353" y="3410417"/>
            <a:ext cx="6908326" cy="17737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/>
          <p:nvPr/>
        </p:nvSpPr>
        <p:spPr>
          <a:xfrm>
            <a:off x="254643" y="1177976"/>
            <a:ext cx="1176373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Pooling layers are generally used to reduce the size of the inputs and hence speed up the computation. Consider a 4 X 4 matrix as shown below: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Applying max pooling on this matrix will result in a 2 X 2 output: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882" y="2476276"/>
            <a:ext cx="19526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8232" y="2347085"/>
            <a:ext cx="46196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>
            <a:off x="254643" y="4322783"/>
            <a:ext cx="117637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every consecutive 2 X 2 block, we take the max number. Here, we have applied a filter of size 2 and a stride of 2. </a:t>
            </a:r>
            <a:endParaRPr/>
          </a:p>
        </p:txBody>
      </p:sp>
      <p:sp>
        <p:nvSpPr>
          <p:cNvPr id="574" name="Google Shape;574;p49"/>
          <p:cNvSpPr/>
          <p:nvPr/>
        </p:nvSpPr>
        <p:spPr>
          <a:xfrm>
            <a:off x="254643" y="276347"/>
            <a:ext cx="34932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Pooling Layers</a:t>
            </a:r>
            <a:endParaRPr/>
          </a:p>
        </p:txBody>
      </p:sp>
      <p:pic>
        <p:nvPicPr>
          <p:cNvPr id="575" name="Google Shape;57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643" y="5289630"/>
            <a:ext cx="11509094" cy="117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0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Pooling layer: Max pooling</a:t>
            </a:r>
            <a:endParaRPr/>
          </a:p>
        </p:txBody>
      </p:sp>
      <p:graphicFrame>
        <p:nvGraphicFramePr>
          <p:cNvPr id="581" name="Google Shape;581;p50"/>
          <p:cNvGraphicFramePr/>
          <p:nvPr/>
        </p:nvGraphicFramePr>
        <p:xfrm>
          <a:off x="990283" y="15084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{0D9F7641-80F1-4C14-B858-DA33C05AC7AE}</a:tableStyleId>
              </a:tblPr>
              <a:tblGrid>
                <a:gridCol w="737600"/>
                <a:gridCol w="737600"/>
                <a:gridCol w="737600"/>
                <a:gridCol w="737600"/>
                <a:gridCol w="737600"/>
              </a:tblGrid>
              <a:tr h="73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3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3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3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3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9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582" name="Google Shape;582;p50"/>
          <p:cNvGraphicFramePr/>
          <p:nvPr/>
        </p:nvGraphicFramePr>
        <p:xfrm>
          <a:off x="8257039" y="22449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{0D9F7641-80F1-4C14-B858-DA33C05AC7AE}</a:tableStyleId>
              </a:tblPr>
              <a:tblGrid>
                <a:gridCol w="736525"/>
                <a:gridCol w="736525"/>
                <a:gridCol w="736525"/>
              </a:tblGrid>
              <a:tr h="735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</a:tr>
              <a:tr h="735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</a:tr>
              <a:tr h="735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83" name="Google Shape;583;p50"/>
          <p:cNvSpPr/>
          <p:nvPr/>
        </p:nvSpPr>
        <p:spPr>
          <a:xfrm>
            <a:off x="990283" y="1508443"/>
            <a:ext cx="2216467" cy="2205785"/>
          </a:xfrm>
          <a:prstGeom prst="rect">
            <a:avLst/>
          </a:prstGeom>
          <a:solidFill>
            <a:schemeClr val="accent1">
              <a:alpha val="6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0"/>
          <p:cNvSpPr/>
          <p:nvPr/>
        </p:nvSpPr>
        <p:spPr>
          <a:xfrm>
            <a:off x="1726071" y="1508443"/>
            <a:ext cx="2216467" cy="2205785"/>
          </a:xfrm>
          <a:prstGeom prst="rect">
            <a:avLst/>
          </a:prstGeom>
          <a:solidFill>
            <a:schemeClr val="accent1">
              <a:alpha val="6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0"/>
          <p:cNvSpPr/>
          <p:nvPr/>
        </p:nvSpPr>
        <p:spPr>
          <a:xfrm>
            <a:off x="2466411" y="1508442"/>
            <a:ext cx="2216467" cy="2205785"/>
          </a:xfrm>
          <a:prstGeom prst="rect">
            <a:avLst/>
          </a:prstGeom>
          <a:solidFill>
            <a:schemeClr val="accent1">
              <a:alpha val="6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0"/>
          <p:cNvSpPr/>
          <p:nvPr/>
        </p:nvSpPr>
        <p:spPr>
          <a:xfrm>
            <a:off x="985733" y="2244935"/>
            <a:ext cx="2216467" cy="2205785"/>
          </a:xfrm>
          <a:prstGeom prst="rect">
            <a:avLst/>
          </a:prstGeom>
          <a:solidFill>
            <a:schemeClr val="accent1">
              <a:alpha val="6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0"/>
          <p:cNvSpPr/>
          <p:nvPr/>
        </p:nvSpPr>
        <p:spPr>
          <a:xfrm>
            <a:off x="1721521" y="2244935"/>
            <a:ext cx="2216467" cy="2205785"/>
          </a:xfrm>
          <a:prstGeom prst="rect">
            <a:avLst/>
          </a:prstGeom>
          <a:solidFill>
            <a:schemeClr val="accent1">
              <a:alpha val="6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0"/>
          <p:cNvSpPr/>
          <p:nvPr/>
        </p:nvSpPr>
        <p:spPr>
          <a:xfrm>
            <a:off x="2452759" y="2244935"/>
            <a:ext cx="2216467" cy="2205785"/>
          </a:xfrm>
          <a:prstGeom prst="rect">
            <a:avLst/>
          </a:prstGeom>
          <a:solidFill>
            <a:schemeClr val="accent1">
              <a:alpha val="6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0"/>
          <p:cNvSpPr/>
          <p:nvPr/>
        </p:nvSpPr>
        <p:spPr>
          <a:xfrm>
            <a:off x="992558" y="2979581"/>
            <a:ext cx="2216467" cy="2205785"/>
          </a:xfrm>
          <a:prstGeom prst="rect">
            <a:avLst/>
          </a:prstGeom>
          <a:solidFill>
            <a:schemeClr val="accent1">
              <a:alpha val="6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0"/>
          <p:cNvSpPr/>
          <p:nvPr/>
        </p:nvSpPr>
        <p:spPr>
          <a:xfrm>
            <a:off x="1712419" y="2977734"/>
            <a:ext cx="2216467" cy="2205785"/>
          </a:xfrm>
          <a:prstGeom prst="rect">
            <a:avLst/>
          </a:prstGeom>
          <a:solidFill>
            <a:schemeClr val="accent1">
              <a:alpha val="6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0"/>
          <p:cNvSpPr/>
          <p:nvPr/>
        </p:nvSpPr>
        <p:spPr>
          <a:xfrm>
            <a:off x="2462998" y="2974040"/>
            <a:ext cx="2216467" cy="2209479"/>
          </a:xfrm>
          <a:prstGeom prst="rect">
            <a:avLst/>
          </a:prstGeom>
          <a:solidFill>
            <a:schemeClr val="accent1">
              <a:alpha val="6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"/>
          <p:cNvSpPr txBox="1"/>
          <p:nvPr>
            <p:ph type="title"/>
          </p:nvPr>
        </p:nvSpPr>
        <p:spPr>
          <a:xfrm>
            <a:off x="182879" y="182880"/>
            <a:ext cx="114285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Pooling layer: Average pooling</a:t>
            </a:r>
            <a:endParaRPr/>
          </a:p>
        </p:txBody>
      </p:sp>
      <p:graphicFrame>
        <p:nvGraphicFramePr>
          <p:cNvPr id="597" name="Google Shape;597;p51"/>
          <p:cNvGraphicFramePr/>
          <p:nvPr/>
        </p:nvGraphicFramePr>
        <p:xfrm>
          <a:off x="7612247" y="2537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{0D9F7641-80F1-4C14-B858-DA33C05AC7AE}</a:tableStyleId>
              </a:tblPr>
              <a:tblGrid>
                <a:gridCol w="1017725"/>
                <a:gridCol w="1017725"/>
              </a:tblGrid>
              <a:tr h="96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</a:tr>
              <a:tr h="96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cxnSp>
        <p:nvCxnSpPr>
          <p:cNvPr id="598" name="Google Shape;598;p51"/>
          <p:cNvCxnSpPr/>
          <p:nvPr/>
        </p:nvCxnSpPr>
        <p:spPr>
          <a:xfrm>
            <a:off x="5593576" y="3407668"/>
            <a:ext cx="733646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triangle"/>
          </a:ln>
        </p:spPr>
      </p:cxnSp>
      <p:graphicFrame>
        <p:nvGraphicFramePr>
          <p:cNvPr id="599" name="Google Shape;599;p51"/>
          <p:cNvGraphicFramePr/>
          <p:nvPr/>
        </p:nvGraphicFramePr>
        <p:xfrm>
          <a:off x="1154888" y="16903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{0D9F7641-80F1-4C14-B858-DA33C05AC7AE}</a:tableStyleId>
              </a:tblPr>
              <a:tblGrid>
                <a:gridCol w="803050"/>
                <a:gridCol w="803050"/>
                <a:gridCol w="803050"/>
                <a:gridCol w="803050"/>
              </a:tblGrid>
              <a:tr h="804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04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04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04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pSp>
        <p:nvGrpSpPr>
          <p:cNvPr id="600" name="Google Shape;600;p51"/>
          <p:cNvGrpSpPr/>
          <p:nvPr/>
        </p:nvGrpSpPr>
        <p:grpSpPr>
          <a:xfrm>
            <a:off x="1158699" y="1690354"/>
            <a:ext cx="3212168" cy="3216908"/>
            <a:chOff x="1154888" y="1690354"/>
            <a:chExt cx="3212168" cy="3216908"/>
          </a:xfrm>
        </p:grpSpPr>
        <p:sp>
          <p:nvSpPr>
            <p:cNvPr id="601" name="Google Shape;601;p51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0784"/>
              </a:scheme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0784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0784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0784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51"/>
          <p:cNvGrpSpPr/>
          <p:nvPr/>
        </p:nvGrpSpPr>
        <p:grpSpPr>
          <a:xfrm>
            <a:off x="7612247" y="2537599"/>
            <a:ext cx="2035446" cy="1935384"/>
            <a:chOff x="7612246" y="2537599"/>
            <a:chExt cx="2035446" cy="1935384"/>
          </a:xfrm>
        </p:grpSpPr>
        <p:sp>
          <p:nvSpPr>
            <p:cNvPr id="606" name="Google Shape;606;p51"/>
            <p:cNvSpPr/>
            <p:nvPr/>
          </p:nvSpPr>
          <p:spPr>
            <a:xfrm>
              <a:off x="8629969" y="3505291"/>
              <a:ext cx="1017723" cy="967692"/>
            </a:xfrm>
            <a:prstGeom prst="rect">
              <a:avLst/>
            </a:prstGeom>
            <a:solidFill>
              <a:srgbClr val="FF0000">
                <a:alpha val="60784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8629968" y="2537599"/>
              <a:ext cx="1017724" cy="967692"/>
            </a:xfrm>
            <a:prstGeom prst="rect">
              <a:avLst/>
            </a:prstGeom>
            <a:solidFill>
              <a:srgbClr val="00B0F0">
                <a:alpha val="60784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7612247" y="2537599"/>
              <a:ext cx="1017720" cy="967692"/>
            </a:xfrm>
            <a:prstGeom prst="rect">
              <a:avLst/>
            </a:prstGeom>
            <a:solidFill>
              <a:schemeClr val="accent1">
                <a:alpha val="60784"/>
              </a:scheme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7612246" y="3505291"/>
              <a:ext cx="1017721" cy="967692"/>
            </a:xfrm>
            <a:prstGeom prst="rect">
              <a:avLst/>
            </a:prstGeom>
            <a:solidFill>
              <a:srgbClr val="00B050">
                <a:alpha val="60784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182880" y="182881"/>
            <a:ext cx="9292046" cy="56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Deep Learning on large images</a:t>
            </a:r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 flipH="1" rot="10800000">
            <a:off x="3379242" y="2636274"/>
            <a:ext cx="1174616" cy="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123" name="Google Shape;123;p16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Cat? (0/1)</a:t>
            </a:r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p:sp>
          <p:nvSpPr>
            <p:cNvPr id="125" name="Google Shape;125;p16"/>
            <p:cNvSpPr txBox="1"/>
            <p:nvPr/>
          </p:nvSpPr>
          <p:spPr>
            <a:xfrm>
              <a:off x="6174992" y="4133325"/>
              <a:ext cx="487698" cy="51881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grpSp>
          <p:nvGrpSpPr>
            <p:cNvPr id="126" name="Google Shape;126;p16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p:sp>
            <p:nvSpPr>
              <p:cNvPr id="127" name="Google Shape;127;p16"/>
              <p:cNvSpPr txBox="1"/>
              <p:nvPr/>
            </p:nvSpPr>
            <p:spPr>
              <a:xfrm>
                <a:off x="6174992" y="4575745"/>
                <a:ext cx="497187" cy="51881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28" name="Google Shape;128;p16"/>
              <p:cNvSpPr txBox="1"/>
              <p:nvPr/>
            </p:nvSpPr>
            <p:spPr>
              <a:xfrm>
                <a:off x="6171527" y="5582330"/>
                <a:ext cx="523156" cy="492443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cxnSp>
            <p:nvCxnSpPr>
              <p:cNvPr id="129" name="Google Shape;129;p16"/>
              <p:cNvCxnSpPr>
                <a:stCxn id="125" idx="3"/>
                <a:endCxn id="130" idx="2"/>
              </p:cNvCxnSpPr>
              <p:nvPr/>
            </p:nvCxnSpPr>
            <p:spPr>
              <a:xfrm>
                <a:off x="6662690" y="4392734"/>
                <a:ext cx="981600" cy="13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31" name="Google Shape;131;p16"/>
              <p:cNvCxnSpPr>
                <a:stCxn id="127" idx="3"/>
                <a:endCxn id="132" idx="2"/>
              </p:cNvCxnSpPr>
              <p:nvPr/>
            </p:nvCxnSpPr>
            <p:spPr>
              <a:xfrm>
                <a:off x="6672179" y="4835154"/>
                <a:ext cx="9648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33" name="Google Shape;133;p16"/>
              <p:cNvCxnSpPr>
                <a:endCxn id="134" idx="2"/>
              </p:cNvCxnSpPr>
              <p:nvPr/>
            </p:nvCxnSpPr>
            <p:spPr>
              <a:xfrm>
                <a:off x="6661219" y="5821870"/>
                <a:ext cx="9816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130" name="Google Shape;130;p16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6"/>
              <p:cNvSpPr txBox="1"/>
              <p:nvPr/>
            </p:nvSpPr>
            <p:spPr>
              <a:xfrm>
                <a:off x="10550255" y="5075701"/>
                <a:ext cx="513859" cy="616095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8" name="Google Shape;138;p16"/>
              <p:cNvCxnSpPr>
                <a:stCxn id="130" idx="6"/>
                <a:endCxn id="136" idx="2"/>
              </p:cNvCxnSpPr>
              <p:nvPr/>
            </p:nvCxnSpPr>
            <p:spPr>
              <a:xfrm flipH="1" rot="10800000">
                <a:off x="7918669" y="4404299"/>
                <a:ext cx="550200" cy="1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39" name="Google Shape;139;p16"/>
              <p:cNvCxnSpPr>
                <a:endCxn id="132" idx="2"/>
              </p:cNvCxnSpPr>
              <p:nvPr/>
            </p:nvCxnSpPr>
            <p:spPr>
              <a:xfrm flipH="1" rot="10800000">
                <a:off x="6646257" y="4835154"/>
                <a:ext cx="990600" cy="10002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40" name="Google Shape;140;p16"/>
              <p:cNvCxnSpPr>
                <a:endCxn id="130" idx="2"/>
              </p:cNvCxnSpPr>
              <p:nvPr/>
            </p:nvCxnSpPr>
            <p:spPr>
              <a:xfrm flipH="1" rot="10800000">
                <a:off x="6653749" y="4406099"/>
                <a:ext cx="990600" cy="14157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41" name="Google Shape;141;p16"/>
              <p:cNvCxnSpPr>
                <a:stCxn id="125" idx="3"/>
                <a:endCxn id="132" idx="2"/>
              </p:cNvCxnSpPr>
              <p:nvPr/>
            </p:nvCxnSpPr>
            <p:spPr>
              <a:xfrm>
                <a:off x="6662690" y="4392734"/>
                <a:ext cx="974100" cy="442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42" name="Google Shape;142;p16"/>
              <p:cNvCxnSpPr>
                <a:stCxn id="125" idx="3"/>
                <a:endCxn id="134" idx="2"/>
              </p:cNvCxnSpPr>
              <p:nvPr/>
            </p:nvCxnSpPr>
            <p:spPr>
              <a:xfrm>
                <a:off x="6662690" y="4392734"/>
                <a:ext cx="980100" cy="14292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43" name="Google Shape;143;p16"/>
              <p:cNvCxnSpPr>
                <a:stCxn id="127" idx="3"/>
                <a:endCxn id="134" idx="2"/>
              </p:cNvCxnSpPr>
              <p:nvPr/>
            </p:nvCxnSpPr>
            <p:spPr>
              <a:xfrm>
                <a:off x="6672179" y="4835154"/>
                <a:ext cx="970500" cy="9867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144" name="Google Shape;144;p16"/>
              <p:cNvSpPr txBox="1"/>
              <p:nvPr/>
            </p:nvSpPr>
            <p:spPr>
              <a:xfrm>
                <a:off x="7588151" y="5195695"/>
                <a:ext cx="309700" cy="36933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45" name="Google Shape;145;p16"/>
              <p:cNvSpPr txBox="1"/>
              <p:nvPr/>
            </p:nvSpPr>
            <p:spPr>
              <a:xfrm>
                <a:off x="6277114" y="5191282"/>
                <a:ext cx="309700" cy="36933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7" name="Google Shape;147;p16"/>
              <p:cNvCxnSpPr>
                <a:stCxn id="130" idx="6"/>
                <a:endCxn id="146" idx="2"/>
              </p:cNvCxnSpPr>
              <p:nvPr/>
            </p:nvCxnSpPr>
            <p:spPr>
              <a:xfrm>
                <a:off x="7918669" y="4406099"/>
                <a:ext cx="535200" cy="4290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48" name="Google Shape;148;p16"/>
              <p:cNvCxnSpPr>
                <a:stCxn id="132" idx="6"/>
                <a:endCxn id="136" idx="2"/>
              </p:cNvCxnSpPr>
              <p:nvPr/>
            </p:nvCxnSpPr>
            <p:spPr>
              <a:xfrm flipH="1" rot="10800000">
                <a:off x="7911177" y="4404354"/>
                <a:ext cx="557700" cy="430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49" name="Google Shape;149;p16"/>
              <p:cNvCxnSpPr>
                <a:stCxn id="132" idx="6"/>
                <a:endCxn id="146" idx="2"/>
              </p:cNvCxnSpPr>
              <p:nvPr/>
            </p:nvCxnSpPr>
            <p:spPr>
              <a:xfrm>
                <a:off x="7911177" y="4835154"/>
                <a:ext cx="5427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150" name="Google Shape;150;p16"/>
              <p:cNvSpPr txBox="1"/>
              <p:nvPr/>
            </p:nvSpPr>
            <p:spPr>
              <a:xfrm>
                <a:off x="8448628" y="5199083"/>
                <a:ext cx="309700" cy="36933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2" name="Google Shape;152;p16"/>
              <p:cNvCxnSpPr>
                <a:stCxn id="134" idx="6"/>
                <a:endCxn id="151" idx="2"/>
              </p:cNvCxnSpPr>
              <p:nvPr/>
            </p:nvCxnSpPr>
            <p:spPr>
              <a:xfrm>
                <a:off x="7917139" y="5821870"/>
                <a:ext cx="5367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53" name="Google Shape;153;p16"/>
              <p:cNvCxnSpPr>
                <a:stCxn id="151" idx="6"/>
                <a:endCxn id="137" idx="2"/>
              </p:cNvCxnSpPr>
              <p:nvPr/>
            </p:nvCxnSpPr>
            <p:spPr>
              <a:xfrm flipH="1" rot="10800000">
                <a:off x="8728174" y="5383870"/>
                <a:ext cx="803700" cy="4380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54" name="Google Shape;154;p16"/>
              <p:cNvCxnSpPr>
                <a:stCxn id="146" idx="6"/>
                <a:endCxn id="137" idx="2"/>
              </p:cNvCxnSpPr>
              <p:nvPr/>
            </p:nvCxnSpPr>
            <p:spPr>
              <a:xfrm>
                <a:off x="8728174" y="4835154"/>
                <a:ext cx="803700" cy="5487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55" name="Google Shape;155;p16"/>
              <p:cNvCxnSpPr>
                <a:stCxn id="136" idx="6"/>
                <a:endCxn id="137" idx="2"/>
              </p:cNvCxnSpPr>
              <p:nvPr/>
            </p:nvCxnSpPr>
            <p:spPr>
              <a:xfrm>
                <a:off x="8743160" y="4404291"/>
                <a:ext cx="788700" cy="979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56" name="Google Shape;156;p16"/>
              <p:cNvCxnSpPr>
                <a:stCxn id="137" idx="6"/>
                <a:endCxn id="135" idx="1"/>
              </p:cNvCxnSpPr>
              <p:nvPr/>
            </p:nvCxnSpPr>
            <p:spPr>
              <a:xfrm>
                <a:off x="9806143" y="5383749"/>
                <a:ext cx="7440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</p:grpSp>
      </p:grpSp>
      <p:pic>
        <p:nvPicPr>
          <p:cNvPr id="157" name="Google Shape;15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6700" y="4304326"/>
            <a:ext cx="2284755" cy="22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94036" y="1796550"/>
            <a:ext cx="1798157" cy="17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64x64</a:t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87086" y="735630"/>
            <a:ext cx="1200041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major problem with computer vision problems is that the input data can get really big.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big input to a neural network, the number of parameters will swell up to a HUGE number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will result in more computational and memory requirements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/>
          <p:nvPr>
            <p:ph type="title"/>
          </p:nvPr>
        </p:nvSpPr>
        <p:spPr>
          <a:xfrm>
            <a:off x="182879" y="182880"/>
            <a:ext cx="114285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Summary of pooling</a:t>
            </a:r>
            <a:endParaRPr/>
          </a:p>
        </p:txBody>
      </p:sp>
      <p:sp>
        <p:nvSpPr>
          <p:cNvPr id="615" name="Google Shape;615;p52"/>
          <p:cNvSpPr txBox="1"/>
          <p:nvPr/>
        </p:nvSpPr>
        <p:spPr>
          <a:xfrm>
            <a:off x="901700" y="1246833"/>
            <a:ext cx="36535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Hyperparameters</a:t>
            </a:r>
            <a:r>
              <a:rPr lang="en-US"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/>
          </a:p>
        </p:txBody>
      </p:sp>
      <p:sp>
        <p:nvSpPr>
          <p:cNvPr id="616" name="Google Shape;616;p52"/>
          <p:cNvSpPr txBox="1"/>
          <p:nvPr/>
        </p:nvSpPr>
        <p:spPr>
          <a:xfrm>
            <a:off x="1460499" y="2199333"/>
            <a:ext cx="24432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 : filter size</a:t>
            </a:r>
            <a:endParaRPr/>
          </a:p>
        </p:txBody>
      </p:sp>
      <p:sp>
        <p:nvSpPr>
          <p:cNvPr id="617" name="Google Shape;617;p52"/>
          <p:cNvSpPr txBox="1"/>
          <p:nvPr/>
        </p:nvSpPr>
        <p:spPr>
          <a:xfrm>
            <a:off x="1460499" y="2828668"/>
            <a:ext cx="18213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 : stride</a:t>
            </a:r>
            <a:endParaRPr/>
          </a:p>
        </p:txBody>
      </p:sp>
      <p:sp>
        <p:nvSpPr>
          <p:cNvPr id="618" name="Google Shape;618;p52"/>
          <p:cNvSpPr txBox="1"/>
          <p:nvPr/>
        </p:nvSpPr>
        <p:spPr>
          <a:xfrm>
            <a:off x="1460499" y="3458003"/>
            <a:ext cx="46185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Max or average pooling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/>
          <p:nvPr>
            <p:ph type="ctrTitle"/>
          </p:nvPr>
        </p:nvSpPr>
        <p:spPr>
          <a:xfrm>
            <a:off x="5170614" y="1175919"/>
            <a:ext cx="6239800" cy="1827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624" name="Google Shape;624;p53"/>
          <p:cNvSpPr txBox="1"/>
          <p:nvPr/>
        </p:nvSpPr>
        <p:spPr>
          <a:xfrm>
            <a:off x="4613671" y="3835648"/>
            <a:ext cx="735368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example</a:t>
            </a:r>
            <a:endParaRPr/>
          </a:p>
        </p:txBody>
      </p:sp>
      <p:cxnSp>
        <p:nvCxnSpPr>
          <p:cNvPr id="625" name="Google Shape;625;p53"/>
          <p:cNvCxnSpPr/>
          <p:nvPr/>
        </p:nvCxnSpPr>
        <p:spPr>
          <a:xfrm>
            <a:off x="4836353" y="3410417"/>
            <a:ext cx="6908326" cy="17737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4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Neural network example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5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Neural network example</a:t>
            </a:r>
            <a:endParaRPr/>
          </a:p>
        </p:txBody>
      </p:sp>
      <p:pic>
        <p:nvPicPr>
          <p:cNvPr id="636" name="Google Shape;6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359" y="1180617"/>
            <a:ext cx="10717082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5"/>
          <p:cNvSpPr/>
          <p:nvPr/>
        </p:nvSpPr>
        <p:spPr>
          <a:xfrm>
            <a:off x="182880" y="4567612"/>
            <a:ext cx="116110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seen in the above example, the height and width of the input shrinks as we go deeper into the network (from 32 X 32 to 5 X 5) and the number of channels increases (from 3 to 10).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6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Neural network example</a:t>
            </a:r>
            <a:endParaRPr/>
          </a:p>
        </p:txBody>
      </p:sp>
      <p:graphicFrame>
        <p:nvGraphicFramePr>
          <p:cNvPr id="643" name="Google Shape;643;p56"/>
          <p:cNvGraphicFramePr/>
          <p:nvPr/>
        </p:nvGraphicFramePr>
        <p:xfrm>
          <a:off x="282864" y="11620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2890700"/>
                <a:gridCol w="2890700"/>
                <a:gridCol w="2890700"/>
                <a:gridCol w="2890700"/>
              </a:tblGrid>
              <a:tr h="5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Activation shape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Activation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 Size</a:t>
                      </a:r>
                      <a:endParaRPr b="0" sz="24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# parameters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Input: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(32,32,3)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3,072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entury Schoolbook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CONV1 (f=5, s=1)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(28,28,8)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6,272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POOL1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(14,14,8)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1,568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CONV2  (f=5, s=1)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(10,10,16)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1,600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POOL2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(5,5,16)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FC3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(120,1)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120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48,001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FC4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(84,1)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10,081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Softmax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(10,1)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841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44" name="Google Shape;644;p56"/>
          <p:cNvGrpSpPr/>
          <p:nvPr/>
        </p:nvGrpSpPr>
        <p:grpSpPr>
          <a:xfrm>
            <a:off x="371831" y="2333140"/>
            <a:ext cx="11384837" cy="440392"/>
            <a:chOff x="370700" y="2389305"/>
            <a:chExt cx="11384837" cy="440392"/>
          </a:xfrm>
        </p:grpSpPr>
        <p:sp>
          <p:nvSpPr>
            <p:cNvPr id="645" name="Google Shape;645;p5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9" name="Google Shape;649;p56"/>
          <p:cNvGrpSpPr/>
          <p:nvPr/>
        </p:nvGrpSpPr>
        <p:grpSpPr>
          <a:xfrm>
            <a:off x="407125" y="2888551"/>
            <a:ext cx="11384837" cy="440392"/>
            <a:chOff x="370700" y="2389305"/>
            <a:chExt cx="11384837" cy="440392"/>
          </a:xfrm>
        </p:grpSpPr>
        <p:sp>
          <p:nvSpPr>
            <p:cNvPr id="650" name="Google Shape;650;p5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56"/>
          <p:cNvGrpSpPr/>
          <p:nvPr/>
        </p:nvGrpSpPr>
        <p:grpSpPr>
          <a:xfrm>
            <a:off x="407125" y="3460610"/>
            <a:ext cx="11384837" cy="440392"/>
            <a:chOff x="370700" y="2389305"/>
            <a:chExt cx="11384837" cy="440392"/>
          </a:xfrm>
        </p:grpSpPr>
        <p:sp>
          <p:nvSpPr>
            <p:cNvPr id="655" name="Google Shape;655;p5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56"/>
          <p:cNvGrpSpPr/>
          <p:nvPr/>
        </p:nvGrpSpPr>
        <p:grpSpPr>
          <a:xfrm>
            <a:off x="371831" y="3994096"/>
            <a:ext cx="11384837" cy="440392"/>
            <a:chOff x="370700" y="2389305"/>
            <a:chExt cx="11384837" cy="440392"/>
          </a:xfrm>
        </p:grpSpPr>
        <p:sp>
          <p:nvSpPr>
            <p:cNvPr id="660" name="Google Shape;660;p5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4" name="Google Shape;664;p56"/>
          <p:cNvGrpSpPr/>
          <p:nvPr/>
        </p:nvGrpSpPr>
        <p:grpSpPr>
          <a:xfrm>
            <a:off x="371831" y="4576751"/>
            <a:ext cx="11384837" cy="440392"/>
            <a:chOff x="370700" y="2389305"/>
            <a:chExt cx="11384837" cy="440392"/>
          </a:xfrm>
        </p:grpSpPr>
        <p:sp>
          <p:nvSpPr>
            <p:cNvPr id="665" name="Google Shape;665;p5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56"/>
          <p:cNvGrpSpPr/>
          <p:nvPr/>
        </p:nvGrpSpPr>
        <p:grpSpPr>
          <a:xfrm>
            <a:off x="416880" y="5131491"/>
            <a:ext cx="11384837" cy="440392"/>
            <a:chOff x="370700" y="2389305"/>
            <a:chExt cx="11384837" cy="440392"/>
          </a:xfrm>
        </p:grpSpPr>
        <p:sp>
          <p:nvSpPr>
            <p:cNvPr id="670" name="Google Shape;670;p5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674;p56"/>
          <p:cNvGrpSpPr/>
          <p:nvPr/>
        </p:nvGrpSpPr>
        <p:grpSpPr>
          <a:xfrm>
            <a:off x="416880" y="5703550"/>
            <a:ext cx="11384837" cy="440392"/>
            <a:chOff x="370700" y="2389305"/>
            <a:chExt cx="11384837" cy="440392"/>
          </a:xfrm>
        </p:grpSpPr>
        <p:sp>
          <p:nvSpPr>
            <p:cNvPr id="675" name="Google Shape;675;p5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6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9" name="Google Shape;67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4687" y="67858"/>
            <a:ext cx="486727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6"/>
          <p:cNvSpPr txBox="1"/>
          <p:nvPr/>
        </p:nvSpPr>
        <p:spPr>
          <a:xfrm>
            <a:off x="689048" y="6247632"/>
            <a:ext cx="97454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Understanding and Calculating the number of Parameters in Convolution Neural Networks (CNNs)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7"/>
          <p:cNvSpPr txBox="1"/>
          <p:nvPr>
            <p:ph type="ctrTitle"/>
          </p:nvPr>
        </p:nvSpPr>
        <p:spPr>
          <a:xfrm>
            <a:off x="5170614" y="1175919"/>
            <a:ext cx="6239800" cy="1827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686" name="Google Shape;686;p57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convolutions?</a:t>
            </a:r>
            <a:endParaRPr/>
          </a:p>
        </p:txBody>
      </p:sp>
      <p:sp>
        <p:nvSpPr>
          <p:cNvPr id="687" name="Google Shape;687;p57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8" name="Google Shape;688;p57"/>
          <p:cNvCxnSpPr/>
          <p:nvPr/>
        </p:nvCxnSpPr>
        <p:spPr>
          <a:xfrm>
            <a:off x="4836353" y="3410417"/>
            <a:ext cx="6908326" cy="17737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8"/>
          <p:cNvSpPr txBox="1"/>
          <p:nvPr>
            <p:ph type="title"/>
          </p:nvPr>
        </p:nvSpPr>
        <p:spPr>
          <a:xfrm>
            <a:off x="182880" y="1828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Why convolutions</a:t>
            </a:r>
            <a:endParaRPr/>
          </a:p>
        </p:txBody>
      </p:sp>
      <p:graphicFrame>
        <p:nvGraphicFramePr>
          <p:cNvPr id="694" name="Google Shape;694;p58"/>
          <p:cNvGraphicFramePr/>
          <p:nvPr/>
        </p:nvGraphicFramePr>
        <p:xfrm>
          <a:off x="683477" y="1221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01300"/>
                <a:gridCol w="401300"/>
                <a:gridCol w="401300"/>
                <a:gridCol w="401300"/>
                <a:gridCol w="401300"/>
                <a:gridCol w="401300"/>
              </a:tblGrid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5" name="Google Shape;695;p58"/>
          <p:cNvGraphicFramePr/>
          <p:nvPr/>
        </p:nvGraphicFramePr>
        <p:xfrm>
          <a:off x="4342825" y="1821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01300"/>
                <a:gridCol w="401300"/>
                <a:gridCol w="401300"/>
              </a:tblGrid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-1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6" name="Google Shape;696;p58"/>
          <p:cNvGraphicFramePr/>
          <p:nvPr/>
        </p:nvGraphicFramePr>
        <p:xfrm>
          <a:off x="8528967" y="14642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{1EEFACE0-7519-4E30-9002-C5160BFA7C21}</a:tableStyleId>
              </a:tblPr>
              <a:tblGrid>
                <a:gridCol w="478500"/>
                <a:gridCol w="478500"/>
                <a:gridCol w="478500"/>
                <a:gridCol w="478500"/>
              </a:tblGrid>
              <a:tr h="478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7" name="Google Shape;697;p58"/>
          <p:cNvSpPr txBox="1"/>
          <p:nvPr/>
        </p:nvSpPr>
        <p:spPr>
          <a:xfrm>
            <a:off x="3695451" y="2206524"/>
            <a:ext cx="23605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98" name="Google Shape;698;p58"/>
          <p:cNvSpPr txBox="1"/>
          <p:nvPr/>
        </p:nvSpPr>
        <p:spPr>
          <a:xfrm>
            <a:off x="7128367" y="2237301"/>
            <a:ext cx="291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99" name="Google Shape;699;p58"/>
          <p:cNvSpPr txBox="1"/>
          <p:nvPr/>
        </p:nvSpPr>
        <p:spPr>
          <a:xfrm>
            <a:off x="683477" y="3918197"/>
            <a:ext cx="1112059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Parameter sharing: </a:t>
            </a:r>
            <a:r>
              <a:rPr lang="en-US"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 feature detector (such as a vertical edge detector) that’s useful in one part of the image is probably useful in another part of the image.</a:t>
            </a:r>
            <a:endParaRPr/>
          </a:p>
        </p:txBody>
      </p:sp>
      <p:sp>
        <p:nvSpPr>
          <p:cNvPr id="700" name="Google Shape;700;p58"/>
          <p:cNvSpPr txBox="1"/>
          <p:nvPr/>
        </p:nvSpPr>
        <p:spPr>
          <a:xfrm>
            <a:off x="683477" y="5591680"/>
            <a:ext cx="1112059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Sparsity of connections: </a:t>
            </a:r>
            <a:r>
              <a:rPr lang="en-US"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 each layer, each output value depends only on a small number of inputs.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 txBox="1"/>
          <p:nvPr>
            <p:ph type="title"/>
          </p:nvPr>
        </p:nvSpPr>
        <p:spPr>
          <a:xfrm>
            <a:off x="182880" y="165463"/>
            <a:ext cx="9466217" cy="60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None/>
            </a:pPr>
            <a:r>
              <a:rPr lang="en-US"/>
              <a:t>Why convolutions</a:t>
            </a:r>
            <a:endParaRPr/>
          </a:p>
        </p:txBody>
      </p:sp>
      <p:sp>
        <p:nvSpPr>
          <p:cNvPr id="706" name="Google Shape;706;p59"/>
          <p:cNvSpPr/>
          <p:nvPr/>
        </p:nvSpPr>
        <p:spPr>
          <a:xfrm>
            <a:off x="330925" y="4911634"/>
            <a:ext cx="117739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we would have used just the fully connected layer, the number of parameters would be = 32*32*3*28*28*6, which is nearly equal to 14 million! Makes no sense, right?</a:t>
            </a:r>
            <a:endParaRPr/>
          </a:p>
        </p:txBody>
      </p:sp>
      <p:sp>
        <p:nvSpPr>
          <p:cNvPr id="707" name="Google Shape;707;p59"/>
          <p:cNvSpPr/>
          <p:nvPr/>
        </p:nvSpPr>
        <p:spPr>
          <a:xfrm>
            <a:off x="440633" y="990490"/>
            <a:ext cx="58208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the following example:</a:t>
            </a:r>
            <a:endParaRPr/>
          </a:p>
        </p:txBody>
      </p:sp>
      <p:sp>
        <p:nvSpPr>
          <p:cNvPr id="708" name="Google Shape;708;p59"/>
          <p:cNvSpPr/>
          <p:nvPr/>
        </p:nvSpPr>
        <p:spPr>
          <a:xfrm>
            <a:off x="182880" y="5747657"/>
            <a:ext cx="1180186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we see the number of parameters in case of a convolutional layer, it will be = (5*5 + 1) * 6 (if there are 6 filters), which is equal to 156. Convolutional layers reduce the number of parameters and speed up the training of the model significantly.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0"/>
          <p:cNvSpPr txBox="1"/>
          <p:nvPr>
            <p:ph type="title"/>
          </p:nvPr>
        </p:nvSpPr>
        <p:spPr>
          <a:xfrm>
            <a:off x="182880" y="182880"/>
            <a:ext cx="10515600" cy="685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None/>
            </a:pPr>
            <a:r>
              <a:rPr lang="en-US"/>
              <a:t>Summary </a:t>
            </a:r>
            <a:endParaRPr/>
          </a:p>
        </p:txBody>
      </p:sp>
      <p:sp>
        <p:nvSpPr>
          <p:cNvPr id="714" name="Google Shape;714;p60"/>
          <p:cNvSpPr/>
          <p:nvPr/>
        </p:nvSpPr>
        <p:spPr>
          <a:xfrm>
            <a:off x="335666" y="1254679"/>
            <a:ext cx="110075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primarily two major advantages of using convolutional layers over using just fully connected layers:</a:t>
            </a:r>
            <a:endParaRPr/>
          </a:p>
        </p:txBody>
      </p:sp>
      <p:sp>
        <p:nvSpPr>
          <p:cNvPr id="715" name="Google Shape;715;p60"/>
          <p:cNvSpPr/>
          <p:nvPr/>
        </p:nvSpPr>
        <p:spPr>
          <a:xfrm>
            <a:off x="335666" y="3698575"/>
            <a:ext cx="1165570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Sparsity of connections: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second advantage of convolution is the sparsity of connections. For each layer, each output value depends on a small number of inputs, instead of taking into account all the inputs.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0"/>
          <p:cNvSpPr/>
          <p:nvPr/>
        </p:nvSpPr>
        <p:spPr>
          <a:xfrm>
            <a:off x="335666" y="2305657"/>
            <a:ext cx="1130846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 sharing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convolutions, we share the parameters while convolving through the input. The intuition behind this is that a feature detector, which is helpful in one part of the image, is probably also useful in another part of the image. So a single filter is convolved over the entire input and hence the parameters are shared.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ctrTitle"/>
          </p:nvPr>
        </p:nvSpPr>
        <p:spPr>
          <a:xfrm>
            <a:off x="526473" y="701153"/>
            <a:ext cx="7194599" cy="6008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1" marL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Deep Learning Architectures 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7"/>
          <p:cNvSpPr txBox="1"/>
          <p:nvPr>
            <p:ph idx="1" type="subTitle"/>
          </p:nvPr>
        </p:nvSpPr>
        <p:spPr>
          <a:xfrm>
            <a:off x="526473" y="1580604"/>
            <a:ext cx="10657655" cy="4775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Supervised models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 (CNNs)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Recurrent Neural Networks (RNNs)</a:t>
            </a:r>
            <a:endParaRPr/>
          </a:p>
          <a:p>
            <a:pPr indent="-45720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models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Adversarial Networks (GANs)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Belief Networks (DBNs)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Boltzmann Machines (DBMs)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Restricted Boltzmann Machines (RBMs)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Auto-encoders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ctrTitle"/>
          </p:nvPr>
        </p:nvSpPr>
        <p:spPr>
          <a:xfrm>
            <a:off x="711200" y="809897"/>
            <a:ext cx="10468864" cy="5094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1" marL="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Deep Convolutional Neural Networks (CNN)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507710" y="1410787"/>
            <a:ext cx="1031965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Network with many layers 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layers work to build an improved feature space 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layer learns 1</a:t>
            </a:r>
            <a:r>
              <a:rPr baseline="30000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order features (e.g. edges)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layer learns higher order features and so on..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Lastly, final layer features are fed into supervised layer(s).</a:t>
            </a:r>
            <a:endParaRPr/>
          </a:p>
        </p:txBody>
      </p:sp>
      <p:sp>
        <p:nvSpPr>
          <p:cNvPr id="176" name="Google Shape;17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ctrTitle"/>
          </p:nvPr>
        </p:nvSpPr>
        <p:spPr>
          <a:xfrm>
            <a:off x="966651" y="731520"/>
            <a:ext cx="9028757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1" marL="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Trainable Feature Hierarchy 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966651" y="1541874"/>
            <a:ext cx="9747213" cy="1012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Hierarchy of representations with increasing level of abstraction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stage is a kind of trainable feature transform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088" y="2569223"/>
            <a:ext cx="9755632" cy="39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ctrTitle"/>
          </p:nvPr>
        </p:nvSpPr>
        <p:spPr>
          <a:xfrm>
            <a:off x="1207589" y="809897"/>
            <a:ext cx="8680994" cy="526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9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CNN Layers 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 Clipping"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9245" y="3722914"/>
            <a:ext cx="6048104" cy="299856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763450" y="1491175"/>
            <a:ext cx="10590350" cy="223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three types of layers in CNNs:</a:t>
            </a:r>
            <a:endParaRPr/>
          </a:p>
          <a:p>
            <a:pPr indent="-514350" lvl="1" marL="97155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</a:t>
            </a:r>
            <a:endParaRPr/>
          </a:p>
          <a:p>
            <a:pPr indent="-514350" lvl="1" marL="97155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Pooling</a:t>
            </a:r>
            <a:endParaRPr/>
          </a:p>
          <a:p>
            <a:pPr indent="-514350" lvl="1" marL="97155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Connected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ctrTitle"/>
          </p:nvPr>
        </p:nvSpPr>
        <p:spPr>
          <a:xfrm>
            <a:off x="5170616" y="985378"/>
            <a:ext cx="6239800" cy="1827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detection example</a:t>
            </a:r>
            <a:endParaRPr/>
          </a:p>
        </p:txBody>
      </p:sp>
      <p:cxnSp>
        <p:nvCxnSpPr>
          <p:cNvPr id="201" name="Google Shape;201;p21"/>
          <p:cNvCxnSpPr/>
          <p:nvPr/>
        </p:nvCxnSpPr>
        <p:spPr>
          <a:xfrm>
            <a:off x="4836353" y="3410417"/>
            <a:ext cx="6908326" cy="17737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